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3" r:id="rId6"/>
    <p:sldId id="262" r:id="rId7"/>
    <p:sldId id="265" r:id="rId8"/>
    <p:sldId id="266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dirty="0"/>
              <a:t>Mastertitelformat bearbeiten</a:t>
            </a:r>
            <a:endParaRPr lang="de-C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4CB9A-386A-404B-B176-312302C6E49A}" type="datetimeFigureOut">
              <a:rPr lang="de-CH" smtClean="0"/>
              <a:t>31.08.2023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6E70-72CE-4B03-A802-FE209B096C72}" type="slidenum">
              <a:rPr lang="de-CH" smtClean="0"/>
              <a:t>‹Nr.›</a:t>
            </a:fld>
            <a:endParaRPr lang="de-CH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DA24C649-E7E1-4484-B160-C68EE9E1B1D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725" y="0"/>
            <a:ext cx="12020550" cy="172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962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4CB9A-386A-404B-B176-312302C6E49A}" type="datetimeFigureOut">
              <a:rPr lang="de-CH" smtClean="0"/>
              <a:t>31.08.2023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6E70-72CE-4B03-A802-FE209B096C7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12617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4CB9A-386A-404B-B176-312302C6E49A}" type="datetimeFigureOut">
              <a:rPr lang="de-CH" smtClean="0"/>
              <a:t>31.08.2023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6E70-72CE-4B03-A802-FE209B096C7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69572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/>
              <a:t>SKKB Fachtagung</a:t>
            </a:r>
            <a:br>
              <a:rPr lang="de-CH" dirty="0"/>
            </a:br>
            <a:r>
              <a:rPr lang="de-CH" dirty="0"/>
              <a:t>«Digitale Langzeitarchivierung»</a:t>
            </a:r>
          </a:p>
          <a:p>
            <a:endParaRPr lang="de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err="1"/>
              <a:t>Colloque</a:t>
            </a:r>
            <a:r>
              <a:rPr lang="de-CH" dirty="0"/>
              <a:t> CSBC</a:t>
            </a:r>
            <a:br>
              <a:rPr lang="de-CH" dirty="0"/>
            </a:br>
            <a:r>
              <a:rPr lang="de-CH" dirty="0"/>
              <a:t>«</a:t>
            </a:r>
            <a:r>
              <a:rPr lang="de-CH" dirty="0" err="1"/>
              <a:t>Archivage</a:t>
            </a:r>
            <a:r>
              <a:rPr lang="de-CH" dirty="0"/>
              <a:t> </a:t>
            </a:r>
            <a:r>
              <a:rPr lang="de-CH" dirty="0" err="1"/>
              <a:t>numérique</a:t>
            </a:r>
            <a:r>
              <a:rPr lang="de-CH" dirty="0"/>
              <a:t> à </a:t>
            </a:r>
            <a:r>
              <a:rPr lang="de-CH" dirty="0" err="1"/>
              <a:t>long</a:t>
            </a:r>
            <a:r>
              <a:rPr lang="de-CH" dirty="0"/>
              <a:t> </a:t>
            </a:r>
            <a:r>
              <a:rPr lang="de-CH" dirty="0" err="1"/>
              <a:t>terme</a:t>
            </a:r>
            <a:r>
              <a:rPr lang="de-CH" dirty="0"/>
              <a:t>»</a:t>
            </a:r>
          </a:p>
          <a:p>
            <a:endParaRPr lang="de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CH" dirty="0"/>
              <a:t>04.09.2023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29612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4CB9A-386A-404B-B176-312302C6E49A}" type="datetimeFigureOut">
              <a:rPr lang="de-CH" smtClean="0"/>
              <a:t>31.08.2023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6E70-72CE-4B03-A802-FE209B096C7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5142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4CB9A-386A-404B-B176-312302C6E49A}" type="datetimeFigureOut">
              <a:rPr lang="de-CH" smtClean="0"/>
              <a:t>31.08.2023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6E70-72CE-4B03-A802-FE209B096C7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8709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4CB9A-386A-404B-B176-312302C6E49A}" type="datetimeFigureOut">
              <a:rPr lang="de-CH" smtClean="0"/>
              <a:t>31.08.2023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6E70-72CE-4B03-A802-FE209B096C7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04556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4CB9A-386A-404B-B176-312302C6E49A}" type="datetimeFigureOut">
              <a:rPr lang="de-CH" smtClean="0"/>
              <a:t>31.08.2023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6E70-72CE-4B03-A802-FE209B096C7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48961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4CB9A-386A-404B-B176-312302C6E49A}" type="datetimeFigureOut">
              <a:rPr lang="de-CH" smtClean="0"/>
              <a:t>31.08.2023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6E70-72CE-4B03-A802-FE209B096C7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96144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4CB9A-386A-404B-B176-312302C6E49A}" type="datetimeFigureOut">
              <a:rPr lang="de-CH" smtClean="0"/>
              <a:t>31.08.2023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6E70-72CE-4B03-A802-FE209B096C7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692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4CB9A-386A-404B-B176-312302C6E49A}" type="datetimeFigureOut">
              <a:rPr lang="de-CH" smtClean="0"/>
              <a:t>31.08.2023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6E70-72CE-4B03-A802-FE209B096C7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17619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CH" dirty="0"/>
              <a:t>04.09.2023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433886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53636"/>
            <a:ext cx="9144000" cy="2387600"/>
          </a:xfrm>
        </p:spPr>
        <p:txBody>
          <a:bodyPr>
            <a:normAutofit/>
          </a:bodyPr>
          <a:lstStyle/>
          <a:p>
            <a:r>
              <a:rPr lang="de-CH" sz="4400" dirty="0"/>
              <a:t>«Digitale Langzeitarchivierung» </a:t>
            </a:r>
            <a:br>
              <a:rPr lang="de-CH" sz="4400" dirty="0"/>
            </a:br>
            <a:r>
              <a:rPr lang="de-CH" sz="4400" dirty="0"/>
              <a:t>«</a:t>
            </a:r>
            <a:r>
              <a:rPr lang="de-CH" sz="4400" dirty="0" err="1"/>
              <a:t>Archivage</a:t>
            </a:r>
            <a:r>
              <a:rPr lang="de-CH" sz="4400" dirty="0"/>
              <a:t> </a:t>
            </a:r>
            <a:r>
              <a:rPr lang="de-CH" sz="4400" dirty="0" err="1"/>
              <a:t>numérique</a:t>
            </a:r>
            <a:r>
              <a:rPr lang="de-CH" sz="4400" dirty="0"/>
              <a:t> </a:t>
            </a:r>
            <a:br>
              <a:rPr lang="de-CH" sz="4400" dirty="0"/>
            </a:br>
            <a:r>
              <a:rPr lang="de-CH" sz="4400" dirty="0"/>
              <a:t>à </a:t>
            </a:r>
            <a:r>
              <a:rPr lang="de-CH" sz="4400" dirty="0" err="1"/>
              <a:t>long</a:t>
            </a:r>
            <a:r>
              <a:rPr lang="de-CH" sz="4400" dirty="0"/>
              <a:t> </a:t>
            </a:r>
            <a:r>
              <a:rPr lang="de-CH" sz="4400" dirty="0" err="1"/>
              <a:t>terme</a:t>
            </a:r>
            <a:r>
              <a:rPr lang="de-CH" sz="4400" dirty="0"/>
              <a:t>»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664879"/>
            <a:ext cx="9144000" cy="1655762"/>
          </a:xfrm>
        </p:spPr>
        <p:txBody>
          <a:bodyPr>
            <a:normAutofit/>
          </a:bodyPr>
          <a:lstStyle/>
          <a:p>
            <a:r>
              <a:rPr lang="de-CH" sz="2800" dirty="0">
                <a:latin typeface="+mj-lt"/>
              </a:rPr>
              <a:t>Herzlich willkommen!</a:t>
            </a:r>
          </a:p>
          <a:p>
            <a:r>
              <a:rPr lang="de-CH" sz="2800" dirty="0" err="1">
                <a:latin typeface="+mj-lt"/>
              </a:rPr>
              <a:t>Bienvenue</a:t>
            </a:r>
            <a:r>
              <a:rPr lang="de-CH" sz="2800" dirty="0">
                <a:latin typeface="+mj-lt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096490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9062C3-12C1-4F2E-B872-2200E38C2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2267" y="2766218"/>
            <a:ext cx="10515600" cy="1325563"/>
          </a:xfrm>
        </p:spPr>
        <p:txBody>
          <a:bodyPr/>
          <a:lstStyle/>
          <a:p>
            <a:r>
              <a:rPr lang="de-CH" dirty="0"/>
              <a:t>Vielen Dank an… / Merci </a:t>
            </a:r>
            <a:r>
              <a:rPr lang="de-CH" dirty="0" err="1"/>
              <a:t>beaucoup</a:t>
            </a:r>
            <a:r>
              <a:rPr lang="de-CH" dirty="0"/>
              <a:t> </a:t>
            </a:r>
            <a:r>
              <a:rPr lang="de-CH" dirty="0" err="1"/>
              <a:t>pour</a:t>
            </a:r>
            <a:r>
              <a:rPr lang="de-CH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066423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>
                <a:cs typeface="Arial" panose="020B0604020202020204" pitchFamily="34" charset="0"/>
              </a:rPr>
              <a:t>AG </a:t>
            </a:r>
            <a:r>
              <a:rPr lang="de-CH" dirty="0" err="1">
                <a:cs typeface="Arial" panose="020B0604020202020204" pitchFamily="34" charset="0"/>
              </a:rPr>
              <a:t>DigiRep</a:t>
            </a:r>
            <a:endParaRPr lang="de-CH" dirty="0"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64426"/>
            <a:ext cx="10515600" cy="4312537"/>
          </a:xfrm>
        </p:spPr>
        <p:txBody>
          <a:bodyPr>
            <a:normAutofit/>
          </a:bodyPr>
          <a:lstStyle/>
          <a:p>
            <a:pPr marL="342900" lvl="0" indent="-342900">
              <a:lnSpc>
                <a:spcPts val="13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de-CH" sz="2400" dirty="0">
                <a:latin typeface="+mj-lt"/>
              </a:rPr>
              <a:t>Alexis </a:t>
            </a:r>
            <a:r>
              <a:rPr lang="de-CH" sz="2400" dirty="0" err="1">
                <a:latin typeface="+mj-lt"/>
              </a:rPr>
              <a:t>Rivier</a:t>
            </a:r>
            <a:r>
              <a:rPr lang="de-CH" sz="2400" dirty="0">
                <a:latin typeface="+mj-lt"/>
              </a:rPr>
              <a:t> (</a:t>
            </a:r>
            <a:r>
              <a:rPr lang="de-CH" sz="2400" dirty="0" err="1">
                <a:latin typeface="+mj-lt"/>
              </a:rPr>
              <a:t>Bibliothèque</a:t>
            </a:r>
            <a:r>
              <a:rPr lang="de-CH" sz="2400" dirty="0">
                <a:latin typeface="+mj-lt"/>
              </a:rPr>
              <a:t> de GE), </a:t>
            </a:r>
          </a:p>
          <a:p>
            <a:pPr marL="342900" lvl="0" indent="-342900">
              <a:lnSpc>
                <a:spcPts val="13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de-CH" sz="2400" dirty="0">
                <a:latin typeface="+mj-lt"/>
              </a:rPr>
              <a:t>Sylvie Béguelin (</a:t>
            </a:r>
            <a:r>
              <a:rPr lang="de-CH" sz="2400" dirty="0" err="1">
                <a:latin typeface="+mj-lt"/>
              </a:rPr>
              <a:t>Médiathèque</a:t>
            </a:r>
            <a:r>
              <a:rPr lang="de-CH" sz="2400" dirty="0">
                <a:latin typeface="+mj-lt"/>
              </a:rPr>
              <a:t> </a:t>
            </a:r>
            <a:r>
              <a:rPr lang="de-CH" sz="2400" dirty="0" err="1">
                <a:latin typeface="+mj-lt"/>
              </a:rPr>
              <a:t>Valais</a:t>
            </a:r>
            <a:r>
              <a:rPr lang="de-CH" sz="2400" dirty="0">
                <a:latin typeface="+mj-lt"/>
              </a:rPr>
              <a:t>), </a:t>
            </a:r>
          </a:p>
          <a:p>
            <a:pPr marL="342900" lvl="0" indent="-342900">
              <a:lnSpc>
                <a:spcPts val="13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de-CH" sz="2400" dirty="0">
                <a:latin typeface="+mj-lt"/>
              </a:rPr>
              <a:t>Romain Guedj (BCU FR) </a:t>
            </a:r>
          </a:p>
          <a:p>
            <a:pPr marL="342900" lvl="0" indent="-342900">
              <a:lnSpc>
                <a:spcPts val="13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de-CH" sz="2400" dirty="0">
                <a:latin typeface="+mj-lt"/>
              </a:rPr>
              <a:t>Théophile </a:t>
            </a:r>
            <a:r>
              <a:rPr lang="de-CH" sz="2400" dirty="0" err="1">
                <a:latin typeface="+mj-lt"/>
              </a:rPr>
              <a:t>Naito</a:t>
            </a:r>
            <a:r>
              <a:rPr lang="de-CH" sz="2400" dirty="0">
                <a:latin typeface="+mj-lt"/>
              </a:rPr>
              <a:t> (BCU Lausanne), Tobias Viegener (NB), </a:t>
            </a:r>
          </a:p>
          <a:p>
            <a:pPr marL="342900" lvl="0" indent="-342900">
              <a:lnSpc>
                <a:spcPts val="13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de-CH" sz="2400" dirty="0">
                <a:latin typeface="+mj-lt"/>
              </a:rPr>
              <a:t>Philipp Wiemann (KB </a:t>
            </a:r>
            <a:r>
              <a:rPr lang="de-CH" sz="2400" dirty="0" err="1">
                <a:latin typeface="+mj-lt"/>
              </a:rPr>
              <a:t>Vadiana</a:t>
            </a:r>
            <a:r>
              <a:rPr lang="de-CH" sz="2400" dirty="0">
                <a:latin typeface="+mj-lt"/>
              </a:rPr>
              <a:t> </a:t>
            </a:r>
            <a:r>
              <a:rPr lang="de-CH" sz="2400" dirty="0" err="1">
                <a:latin typeface="+mj-lt"/>
              </a:rPr>
              <a:t>St.Gallen</a:t>
            </a:r>
            <a:r>
              <a:rPr lang="de-CH" sz="2400" dirty="0">
                <a:latin typeface="+mj-lt"/>
              </a:rPr>
              <a:t>), </a:t>
            </a:r>
          </a:p>
          <a:p>
            <a:pPr marL="342900" lvl="0" indent="-342900">
              <a:lnSpc>
                <a:spcPts val="13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de-CH" sz="2400" dirty="0">
                <a:latin typeface="+mj-lt"/>
              </a:rPr>
              <a:t>Mirjam Zürcher (ZHB Luzern). </a:t>
            </a:r>
          </a:p>
          <a:p>
            <a:pPr marL="342900" lvl="0" indent="-342900">
              <a:lnSpc>
                <a:spcPts val="13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de-CH" sz="2400" dirty="0">
              <a:latin typeface="+mj-lt"/>
            </a:endParaRPr>
          </a:p>
          <a:p>
            <a:pPr marL="0" lvl="0" indent="0">
              <a:lnSpc>
                <a:spcPts val="1300"/>
              </a:lnSpc>
              <a:buSzPts val="1000"/>
              <a:buNone/>
              <a:tabLst>
                <a:tab pos="457200" algn="l"/>
              </a:tabLst>
            </a:pPr>
            <a:br>
              <a:rPr lang="de-CH" sz="2400" dirty="0">
                <a:latin typeface="+mj-lt"/>
              </a:rPr>
            </a:br>
            <a:r>
              <a:rPr lang="de-CH" sz="2400" dirty="0">
                <a:latin typeface="+mj-lt"/>
              </a:rPr>
              <a:t>früher dabei waren: </a:t>
            </a:r>
          </a:p>
          <a:p>
            <a:pPr marL="342900" lvl="0" indent="-342900">
              <a:lnSpc>
                <a:spcPts val="13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br>
              <a:rPr lang="de-CH" sz="2400" dirty="0">
                <a:latin typeface="+mj-lt"/>
              </a:rPr>
            </a:br>
            <a:r>
              <a:rPr lang="de-CH" sz="2400" dirty="0">
                <a:latin typeface="+mj-lt"/>
              </a:rPr>
              <a:t>Brigitte </a:t>
            </a:r>
            <a:r>
              <a:rPr lang="de-CH" sz="2400" dirty="0" err="1">
                <a:latin typeface="+mj-lt"/>
              </a:rPr>
              <a:t>Sacker</a:t>
            </a:r>
            <a:r>
              <a:rPr lang="de-CH" sz="2400" dirty="0">
                <a:latin typeface="+mj-lt"/>
              </a:rPr>
              <a:t> (ZB Zürich), </a:t>
            </a:r>
          </a:p>
          <a:p>
            <a:pPr marL="342900" lvl="0" indent="-342900">
              <a:lnSpc>
                <a:spcPts val="13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de-CH" sz="2400" dirty="0">
                <a:latin typeface="+mj-lt"/>
              </a:rPr>
              <a:t>Thomas Hayoz (UB Bern), </a:t>
            </a:r>
          </a:p>
          <a:p>
            <a:pPr marL="342900" lvl="0" indent="-342900">
              <a:lnSpc>
                <a:spcPts val="13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de-CH" sz="2400" dirty="0">
                <a:latin typeface="+mj-lt"/>
              </a:rPr>
              <a:t>Beat Mattmann (ZHB Luzern), </a:t>
            </a:r>
          </a:p>
          <a:p>
            <a:pPr marL="342900" lvl="0" indent="-342900">
              <a:lnSpc>
                <a:spcPts val="13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de-CH" sz="2400" dirty="0">
                <a:latin typeface="+mj-lt"/>
              </a:rPr>
              <a:t>Josip Spec (Bibliothek Zug)</a:t>
            </a:r>
          </a:p>
          <a:p>
            <a:endParaRPr lang="de-CH" sz="2000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874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283088-DF54-43BD-8620-03A57A1C2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Input-Referate, Workshops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6F88030-E45A-4D32-A0EF-314515CBB5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lvl="1" indent="-285750" fontAlgn="ctr">
              <a:lnSpc>
                <a:spcPts val="1300"/>
              </a:lnSpc>
              <a:spcBef>
                <a:spcPts val="60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685800" algn="l"/>
              </a:tabLst>
            </a:pPr>
            <a:endParaRPr lang="de-CH" sz="2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742950" lvl="1" indent="-285750" fontAlgn="ctr">
              <a:lnSpc>
                <a:spcPts val="1300"/>
              </a:lnSpc>
              <a:spcBef>
                <a:spcPts val="100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685800" algn="l"/>
              </a:tabLst>
            </a:pPr>
            <a:br>
              <a:rPr lang="de-CH" dirty="0">
                <a:latin typeface="Arial" panose="020B0604020202020204" pitchFamily="34" charset="0"/>
              </a:rPr>
            </a:br>
            <a:r>
              <a:rPr lang="de-CH" dirty="0">
                <a:latin typeface="+mj-lt"/>
              </a:rPr>
              <a:t>Sylvie Béguelin (</a:t>
            </a:r>
            <a:r>
              <a:rPr lang="de-CH" dirty="0" err="1">
                <a:latin typeface="+mj-lt"/>
              </a:rPr>
              <a:t>Médiathèque</a:t>
            </a:r>
            <a:r>
              <a:rPr lang="de-CH" dirty="0">
                <a:latin typeface="+mj-lt"/>
              </a:rPr>
              <a:t> </a:t>
            </a:r>
            <a:r>
              <a:rPr lang="de-CH" dirty="0" err="1">
                <a:latin typeface="+mj-lt"/>
              </a:rPr>
              <a:t>Valais</a:t>
            </a:r>
            <a:r>
              <a:rPr lang="de-CH" dirty="0">
                <a:latin typeface="+mj-lt"/>
              </a:rPr>
              <a:t>), </a:t>
            </a:r>
          </a:p>
          <a:p>
            <a:pPr marL="742950" lvl="1" indent="-285750" fontAlgn="ctr">
              <a:lnSpc>
                <a:spcPts val="1300"/>
              </a:lnSpc>
              <a:spcBef>
                <a:spcPts val="100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de-CH" dirty="0" err="1">
                <a:latin typeface="+mj-lt"/>
              </a:rPr>
              <a:t>Hansueli</a:t>
            </a:r>
            <a:r>
              <a:rPr lang="de-CH" dirty="0">
                <a:latin typeface="+mj-lt"/>
              </a:rPr>
              <a:t> Locher (NB), </a:t>
            </a:r>
          </a:p>
          <a:p>
            <a:pPr marL="742950" lvl="1" indent="-285750" fontAlgn="ctr">
              <a:lnSpc>
                <a:spcPts val="1300"/>
              </a:lnSpc>
              <a:spcBef>
                <a:spcPts val="100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de-CH" dirty="0">
                <a:latin typeface="+mj-lt"/>
              </a:rPr>
              <a:t>Stefan Wiederkehr (ZB ZH) und </a:t>
            </a:r>
          </a:p>
          <a:p>
            <a:pPr marL="742950" lvl="1" indent="-285750" fontAlgn="ctr">
              <a:lnSpc>
                <a:spcPts val="1300"/>
              </a:lnSpc>
              <a:spcBef>
                <a:spcPts val="100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de-CH" dirty="0">
                <a:latin typeface="+mj-lt"/>
              </a:rPr>
              <a:t>Jürgen Enge (UB BS)</a:t>
            </a:r>
          </a:p>
          <a:p>
            <a:pPr marL="742950" lvl="1" indent="-285750" fontAlgn="ctr">
              <a:lnSpc>
                <a:spcPts val="1300"/>
              </a:lnSpc>
              <a:spcBef>
                <a:spcPts val="100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685800" algn="l"/>
              </a:tabLst>
            </a:pPr>
            <a:endParaRPr lang="de-CH" dirty="0">
              <a:latin typeface="+mj-lt"/>
            </a:endParaRPr>
          </a:p>
          <a:p>
            <a:pPr marL="742950" lvl="1" indent="-285750" fontAlgn="ctr">
              <a:lnSpc>
                <a:spcPts val="1300"/>
              </a:lnSpc>
              <a:spcBef>
                <a:spcPts val="100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685800" algn="l"/>
              </a:tabLst>
            </a:pPr>
            <a:endParaRPr lang="de-CH" dirty="0">
              <a:latin typeface="+mj-lt"/>
            </a:endParaRPr>
          </a:p>
          <a:p>
            <a:pPr marL="742950" lvl="1" indent="-285750" fontAlgn="ctr">
              <a:lnSpc>
                <a:spcPts val="1300"/>
              </a:lnSpc>
              <a:spcBef>
                <a:spcPts val="100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685800" algn="l"/>
              </a:tabLst>
            </a:pPr>
            <a:endParaRPr lang="de-CH" dirty="0">
              <a:latin typeface="+mj-lt"/>
            </a:endParaRPr>
          </a:p>
          <a:p>
            <a:pPr marL="742950" lvl="1" indent="-285750" fontAlgn="ctr">
              <a:lnSpc>
                <a:spcPts val="1300"/>
              </a:lnSpc>
              <a:spcBef>
                <a:spcPts val="100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de-CH" dirty="0">
                <a:latin typeface="+mj-lt"/>
              </a:rPr>
              <a:t>Romain Guedj (BCU FR) ; </a:t>
            </a:r>
          </a:p>
          <a:p>
            <a:pPr marL="742950" lvl="1" indent="-285750" fontAlgn="ctr">
              <a:lnSpc>
                <a:spcPts val="1300"/>
              </a:lnSpc>
              <a:spcBef>
                <a:spcPts val="100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de-CH" dirty="0">
                <a:latin typeface="+mj-lt"/>
              </a:rPr>
              <a:t>Kristel Roder + Magnus Wieland (NB); </a:t>
            </a:r>
          </a:p>
          <a:p>
            <a:pPr marL="742950" lvl="1" indent="-285750" fontAlgn="ctr">
              <a:lnSpc>
                <a:spcPts val="1300"/>
              </a:lnSpc>
              <a:spcBef>
                <a:spcPts val="100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de-CH" dirty="0">
                <a:latin typeface="+mj-lt"/>
              </a:rPr>
              <a:t>Eloi Contesse, Cécile Dobler + Sylvain </a:t>
            </a:r>
            <a:r>
              <a:rPr lang="de-CH" dirty="0" err="1">
                <a:latin typeface="+mj-lt"/>
              </a:rPr>
              <a:t>Féjoz</a:t>
            </a:r>
            <a:r>
              <a:rPr lang="de-CH" dirty="0">
                <a:latin typeface="+mj-lt"/>
              </a:rPr>
              <a:t> (</a:t>
            </a:r>
            <a:r>
              <a:rPr lang="de-CH" dirty="0" err="1">
                <a:latin typeface="+mj-lt"/>
              </a:rPr>
              <a:t>Bibliothèque</a:t>
            </a:r>
            <a:r>
              <a:rPr lang="de-CH" dirty="0">
                <a:latin typeface="+mj-lt"/>
              </a:rPr>
              <a:t> de GE); </a:t>
            </a:r>
          </a:p>
          <a:p>
            <a:pPr marL="742950" lvl="1" indent="-285750" fontAlgn="ctr">
              <a:lnSpc>
                <a:spcPts val="1300"/>
              </a:lnSpc>
              <a:spcBef>
                <a:spcPts val="100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de-CH" dirty="0">
                <a:latin typeface="+mj-lt"/>
              </a:rPr>
              <a:t>François Robin (</a:t>
            </a:r>
            <a:r>
              <a:rPr lang="de-CH" dirty="0" err="1">
                <a:latin typeface="+mj-lt"/>
              </a:rPr>
              <a:t>Cinémathèque</a:t>
            </a:r>
            <a:r>
              <a:rPr lang="de-CH" dirty="0">
                <a:latin typeface="+mj-lt"/>
              </a:rPr>
              <a:t>)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920928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246234-76B4-4369-87BA-A77950022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Programm (e)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FC30EE6-9AE6-4CD0-954E-3167A1960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CH" dirty="0">
                <a:solidFill>
                  <a:srgbClr val="92D050"/>
                </a:solidFill>
              </a:rPr>
              <a:t>10:00</a:t>
            </a:r>
            <a:r>
              <a:rPr lang="de-CH" dirty="0"/>
              <a:t>		Programm vorstellen / </a:t>
            </a:r>
            <a:r>
              <a:rPr lang="de-CH" i="1" dirty="0" err="1"/>
              <a:t>Présenter</a:t>
            </a:r>
            <a:r>
              <a:rPr lang="de-CH" i="1" dirty="0"/>
              <a:t> le </a:t>
            </a:r>
            <a:r>
              <a:rPr lang="de-CH" i="1" dirty="0" err="1"/>
              <a:t>programme</a:t>
            </a:r>
            <a:endParaRPr lang="de-CH" i="1" dirty="0"/>
          </a:p>
          <a:p>
            <a:pPr marL="0" indent="0">
              <a:buNone/>
            </a:pPr>
            <a:r>
              <a:rPr lang="de-CH" dirty="0">
                <a:solidFill>
                  <a:srgbClr val="92D050"/>
                </a:solidFill>
              </a:rPr>
              <a:t>10:15 		</a:t>
            </a:r>
            <a:r>
              <a:rPr lang="de-CH" dirty="0"/>
              <a:t>Digitale LZA: Verschiedene Lösungsansätze / </a:t>
            </a:r>
            <a:r>
              <a:rPr lang="de-CH" i="1" dirty="0" err="1"/>
              <a:t>Archivage</a:t>
            </a:r>
            <a:r>
              <a:rPr lang="de-CH" i="1" dirty="0"/>
              <a:t> 			</a:t>
            </a:r>
            <a:r>
              <a:rPr lang="de-CH" i="1" dirty="0" err="1"/>
              <a:t>numérique</a:t>
            </a:r>
            <a:r>
              <a:rPr lang="de-CH" i="1" dirty="0"/>
              <a:t> à </a:t>
            </a:r>
            <a:r>
              <a:rPr lang="de-CH" i="1" dirty="0" err="1"/>
              <a:t>long</a:t>
            </a:r>
            <a:r>
              <a:rPr lang="de-CH" i="1" dirty="0"/>
              <a:t> </a:t>
            </a:r>
            <a:r>
              <a:rPr lang="de-CH" i="1" dirty="0" err="1"/>
              <a:t>terme</a:t>
            </a:r>
            <a:r>
              <a:rPr lang="de-CH" i="1" dirty="0"/>
              <a:t> : </a:t>
            </a:r>
            <a:r>
              <a:rPr lang="de-CH" i="1" dirty="0" err="1"/>
              <a:t>différentes</a:t>
            </a:r>
            <a:r>
              <a:rPr lang="de-CH" i="1" dirty="0"/>
              <a:t> </a:t>
            </a:r>
            <a:r>
              <a:rPr lang="de-CH" i="1" dirty="0" err="1"/>
              <a:t>approche</a:t>
            </a:r>
            <a:r>
              <a:rPr lang="de-CH" i="1" dirty="0"/>
              <a:t> de </a:t>
            </a:r>
            <a:r>
              <a:rPr lang="de-CH" i="1" dirty="0" err="1"/>
              <a:t>solutions</a:t>
            </a:r>
            <a:endParaRPr lang="de-CH" i="1" dirty="0"/>
          </a:p>
          <a:p>
            <a:pPr marL="0" indent="0">
              <a:buNone/>
            </a:pPr>
            <a:r>
              <a:rPr lang="de-CH" dirty="0">
                <a:solidFill>
                  <a:srgbClr val="92D050"/>
                </a:solidFill>
              </a:rPr>
              <a:t>11:45</a:t>
            </a:r>
            <a:r>
              <a:rPr lang="de-CH" dirty="0"/>
              <a:t>		Diskussion im Plenum / </a:t>
            </a:r>
            <a:r>
              <a:rPr lang="de-CH" i="1" dirty="0" err="1"/>
              <a:t>Discussion</a:t>
            </a:r>
            <a:r>
              <a:rPr lang="de-CH" i="1" dirty="0"/>
              <a:t> en </a:t>
            </a:r>
            <a:r>
              <a:rPr lang="de-CH" i="1" dirty="0" err="1"/>
              <a:t>plénière</a:t>
            </a:r>
            <a:endParaRPr lang="de-CH" i="1" dirty="0"/>
          </a:p>
          <a:p>
            <a:pPr marL="0" indent="0">
              <a:buNone/>
            </a:pPr>
            <a:r>
              <a:rPr lang="de-CH" dirty="0">
                <a:solidFill>
                  <a:srgbClr val="92D050"/>
                </a:solidFill>
              </a:rPr>
              <a:t>12:15</a:t>
            </a:r>
            <a:r>
              <a:rPr lang="de-CH" dirty="0"/>
              <a:t> 		Stehlunch (Terrasse) / </a:t>
            </a:r>
            <a:r>
              <a:rPr lang="de-CH" i="1" dirty="0" err="1"/>
              <a:t>Déjeuner</a:t>
            </a:r>
            <a:r>
              <a:rPr lang="de-CH" i="1" dirty="0"/>
              <a:t> </a:t>
            </a:r>
            <a:r>
              <a:rPr lang="de-CH" i="1" dirty="0" err="1"/>
              <a:t>sur</a:t>
            </a:r>
            <a:r>
              <a:rPr lang="de-CH" i="1" dirty="0"/>
              <a:t> la </a:t>
            </a:r>
            <a:r>
              <a:rPr lang="de-CH" i="1" dirty="0" err="1"/>
              <a:t>térrasse</a:t>
            </a:r>
            <a:endParaRPr lang="de-CH" i="1" dirty="0"/>
          </a:p>
          <a:p>
            <a:pPr marL="0" indent="0">
              <a:buNone/>
            </a:pPr>
            <a:r>
              <a:rPr lang="de-CH" dirty="0">
                <a:solidFill>
                  <a:srgbClr val="92D050"/>
                </a:solidFill>
              </a:rPr>
              <a:t>13:30</a:t>
            </a:r>
            <a:r>
              <a:rPr lang="de-CH" dirty="0"/>
              <a:t>		Workshops (diverse Räume) / </a:t>
            </a:r>
            <a:r>
              <a:rPr lang="de-CH" i="1" dirty="0"/>
              <a:t>Ateliers (</a:t>
            </a:r>
            <a:r>
              <a:rPr lang="de-CH" i="1" dirty="0" err="1"/>
              <a:t>différentes</a:t>
            </a:r>
            <a:r>
              <a:rPr lang="de-CH" i="1" dirty="0"/>
              <a:t> </a:t>
            </a:r>
            <a:r>
              <a:rPr lang="de-CH" i="1" dirty="0" err="1"/>
              <a:t>salles</a:t>
            </a:r>
            <a:r>
              <a:rPr lang="de-CH" i="1" dirty="0"/>
              <a:t>)</a:t>
            </a:r>
          </a:p>
          <a:p>
            <a:pPr marL="0" indent="0">
              <a:buNone/>
            </a:pPr>
            <a:r>
              <a:rPr lang="de-CH" dirty="0">
                <a:solidFill>
                  <a:srgbClr val="92D050"/>
                </a:solidFill>
              </a:rPr>
              <a:t>15:00</a:t>
            </a:r>
            <a:r>
              <a:rPr lang="de-CH" dirty="0"/>
              <a:t>		Diskussion im Plenum / </a:t>
            </a:r>
            <a:r>
              <a:rPr lang="de-CH" i="1" dirty="0" err="1"/>
              <a:t>Discussion</a:t>
            </a:r>
            <a:r>
              <a:rPr lang="de-CH" i="1" dirty="0"/>
              <a:t> en </a:t>
            </a:r>
            <a:r>
              <a:rPr lang="de-CH" i="1" dirty="0" err="1"/>
              <a:t>plénière</a:t>
            </a:r>
            <a:endParaRPr lang="de-CH" i="1" dirty="0"/>
          </a:p>
          <a:p>
            <a:pPr marL="0" indent="0">
              <a:buNone/>
            </a:pPr>
            <a:r>
              <a:rPr lang="de-CH" dirty="0">
                <a:solidFill>
                  <a:srgbClr val="92D050"/>
                </a:solidFill>
              </a:rPr>
              <a:t>15:30</a:t>
            </a:r>
            <a:r>
              <a:rPr lang="de-CH" dirty="0"/>
              <a:t>		Ende / </a:t>
            </a:r>
            <a:r>
              <a:rPr lang="de-CH" i="1" dirty="0"/>
              <a:t>Fin</a:t>
            </a:r>
          </a:p>
        </p:txBody>
      </p:sp>
    </p:spTree>
    <p:extLst>
      <p:ext uri="{BB962C8B-B14F-4D97-AF65-F5344CB8AC3E}">
        <p14:creationId xmlns:p14="http://schemas.microsoft.com/office/powerpoint/2010/main" val="2513004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F6F6A3-26A9-40E5-ADFD-CDB99B9F2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Workshops / Ateliers</a:t>
            </a: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3463AE34-C1E0-4FFB-8898-AD9A70693A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9894809"/>
              </p:ext>
            </p:extLst>
          </p:nvPr>
        </p:nvGraphicFramePr>
        <p:xfrm>
          <a:off x="350322" y="1839592"/>
          <a:ext cx="5047158" cy="50094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3579">
                  <a:extLst>
                    <a:ext uri="{9D8B030D-6E8A-4147-A177-3AD203B41FA5}">
                      <a16:colId xmlns:a16="http://schemas.microsoft.com/office/drawing/2014/main" val="3030233284"/>
                    </a:ext>
                  </a:extLst>
                </a:gridCol>
                <a:gridCol w="2523579">
                  <a:extLst>
                    <a:ext uri="{9D8B030D-6E8A-4147-A177-3AD203B41FA5}">
                      <a16:colId xmlns:a16="http://schemas.microsoft.com/office/drawing/2014/main" val="3911424844"/>
                    </a:ext>
                  </a:extLst>
                </a:gridCol>
              </a:tblGrid>
              <a:tr h="2485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u="none" strike="noStrike" dirty="0">
                          <a:effectLst/>
                        </a:rPr>
                        <a:t>Workshop 1 - Peider Lansel A368</a:t>
                      </a:r>
                      <a:endParaRPr lang="en-US" sz="16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1" u="none" strike="noStrike" dirty="0">
                          <a:effectLst/>
                        </a:rPr>
                        <a:t>Workshop 2 - Francesco Chiesa M026</a:t>
                      </a:r>
                      <a:endParaRPr lang="it-IT" sz="16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0" marR="7370" marT="7370" marB="0" anchor="ctr"/>
                </a:tc>
                <a:extLst>
                  <a:ext uri="{0D108BD9-81ED-4DB2-BD59-A6C34878D82A}">
                    <a16:rowId xmlns:a16="http://schemas.microsoft.com/office/drawing/2014/main" val="4266679142"/>
                  </a:ext>
                </a:extLst>
              </a:tr>
              <a:tr h="248559">
                <a:tc>
                  <a:txBody>
                    <a:bodyPr/>
                    <a:lstStyle/>
                    <a:p>
                      <a:pPr algn="l" fontAlgn="ctr"/>
                      <a:r>
                        <a:rPr lang="de-CH" sz="1600" u="none" strike="noStrike" dirty="0">
                          <a:solidFill>
                            <a:srgbClr val="92D050"/>
                          </a:solidFill>
                          <a:effectLst/>
                        </a:rPr>
                        <a:t> 3. Stock /3ième </a:t>
                      </a:r>
                      <a:r>
                        <a:rPr lang="de-CH" sz="1600" u="none" strike="noStrike" dirty="0" err="1">
                          <a:solidFill>
                            <a:srgbClr val="92D050"/>
                          </a:solidFill>
                          <a:effectLst/>
                        </a:rPr>
                        <a:t>étage</a:t>
                      </a:r>
                      <a:endParaRPr lang="de-CH" sz="1600" b="0" i="0" u="none" strike="noStrike" dirty="0">
                        <a:solidFill>
                          <a:srgbClr val="92D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CH" sz="1600" u="none" strike="noStrike" dirty="0">
                          <a:solidFill>
                            <a:srgbClr val="92D050"/>
                          </a:solidFill>
                          <a:effectLst/>
                        </a:rPr>
                        <a:t>Parterre</a:t>
                      </a:r>
                      <a:endParaRPr lang="de-CH" sz="1600" b="0" i="0" u="none" strike="noStrike" dirty="0">
                        <a:solidFill>
                          <a:srgbClr val="92D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0" marR="7370" marT="7370" marB="0" anchor="ctr"/>
                </a:tc>
                <a:extLst>
                  <a:ext uri="{0D108BD9-81ED-4DB2-BD59-A6C34878D82A}">
                    <a16:rowId xmlns:a16="http://schemas.microsoft.com/office/drawing/2014/main" val="2609411914"/>
                  </a:ext>
                </a:extLst>
              </a:tr>
              <a:tr h="248559">
                <a:tc>
                  <a:txBody>
                    <a:bodyPr/>
                    <a:lstStyle/>
                    <a:p>
                      <a:pPr algn="l" fontAlgn="ctr"/>
                      <a:r>
                        <a:rPr lang="de-CH" sz="1600" u="sng" strike="noStrike" dirty="0" err="1">
                          <a:effectLst/>
                        </a:rPr>
                        <a:t>Guedi</a:t>
                      </a:r>
                      <a:r>
                        <a:rPr lang="de-CH" sz="1600" u="sng" strike="noStrike" dirty="0">
                          <a:effectLst/>
                        </a:rPr>
                        <a:t> Romain</a:t>
                      </a:r>
                      <a:endParaRPr lang="de-CH" sz="16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CH" sz="1600" u="sng" strike="noStrike" dirty="0">
                          <a:effectLst/>
                        </a:rPr>
                        <a:t>Roder Kristel / Wieland Marius</a:t>
                      </a:r>
                      <a:endParaRPr lang="de-CH" sz="16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0" marR="7370" marT="7370" marB="0" anchor="ctr"/>
                </a:tc>
                <a:extLst>
                  <a:ext uri="{0D108BD9-81ED-4DB2-BD59-A6C34878D82A}">
                    <a16:rowId xmlns:a16="http://schemas.microsoft.com/office/drawing/2014/main" val="3435994946"/>
                  </a:ext>
                </a:extLst>
              </a:tr>
              <a:tr h="248559">
                <a:tc>
                  <a:txBody>
                    <a:bodyPr/>
                    <a:lstStyle/>
                    <a:p>
                      <a:pPr algn="l" fontAlgn="ctr"/>
                      <a:r>
                        <a:rPr lang="de-CH" sz="1600" u="none" strike="noStrike">
                          <a:effectLst/>
                        </a:rPr>
                        <a:t>Bussard Denis</a:t>
                      </a:r>
                      <a:endParaRPr lang="de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CH" sz="1600" u="none" strike="noStrike">
                          <a:effectLst/>
                        </a:rPr>
                        <a:t>Betschart Andres</a:t>
                      </a:r>
                      <a:endParaRPr lang="de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0" marR="7370" marT="7370" marB="0" anchor="ctr"/>
                </a:tc>
                <a:extLst>
                  <a:ext uri="{0D108BD9-81ED-4DB2-BD59-A6C34878D82A}">
                    <a16:rowId xmlns:a16="http://schemas.microsoft.com/office/drawing/2014/main" val="780644552"/>
                  </a:ext>
                </a:extLst>
              </a:tr>
              <a:tr h="248559">
                <a:tc>
                  <a:txBody>
                    <a:bodyPr/>
                    <a:lstStyle/>
                    <a:p>
                      <a:pPr algn="l" fontAlgn="ctr"/>
                      <a:r>
                        <a:rPr lang="de-CH" sz="1600" u="none" strike="noStrike">
                          <a:effectLst/>
                        </a:rPr>
                        <a:t>Fuhrer Lea</a:t>
                      </a:r>
                      <a:endParaRPr lang="de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CH" sz="1600" u="none" strike="noStrike">
                          <a:effectLst/>
                        </a:rPr>
                        <a:t>Christen Nadia</a:t>
                      </a:r>
                      <a:endParaRPr lang="de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0" marR="7370" marT="7370" marB="0" anchor="ctr"/>
                </a:tc>
                <a:extLst>
                  <a:ext uri="{0D108BD9-81ED-4DB2-BD59-A6C34878D82A}">
                    <a16:rowId xmlns:a16="http://schemas.microsoft.com/office/drawing/2014/main" val="626374173"/>
                  </a:ext>
                </a:extLst>
              </a:tr>
              <a:tr h="248559">
                <a:tc>
                  <a:txBody>
                    <a:bodyPr/>
                    <a:lstStyle/>
                    <a:p>
                      <a:pPr algn="l" fontAlgn="ctr"/>
                      <a:r>
                        <a:rPr lang="de-CH" sz="1600" u="none" strike="noStrike">
                          <a:effectLst/>
                        </a:rPr>
                        <a:t>Holt Ian</a:t>
                      </a:r>
                      <a:endParaRPr lang="de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CH" sz="1600" u="none" strike="noStrike">
                          <a:effectLst/>
                        </a:rPr>
                        <a:t>Eisenhut Heidi</a:t>
                      </a:r>
                      <a:endParaRPr lang="de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0" marR="7370" marT="7370" marB="0" anchor="ctr"/>
                </a:tc>
                <a:extLst>
                  <a:ext uri="{0D108BD9-81ED-4DB2-BD59-A6C34878D82A}">
                    <a16:rowId xmlns:a16="http://schemas.microsoft.com/office/drawing/2014/main" val="1419711571"/>
                  </a:ext>
                </a:extLst>
              </a:tr>
              <a:tr h="248559">
                <a:tc>
                  <a:txBody>
                    <a:bodyPr/>
                    <a:lstStyle/>
                    <a:p>
                      <a:pPr algn="l" fontAlgn="ctr"/>
                      <a:r>
                        <a:rPr lang="de-CH" sz="1600" u="none" strike="noStrike">
                          <a:effectLst/>
                        </a:rPr>
                        <a:t>Rochat Rebecca</a:t>
                      </a:r>
                      <a:endParaRPr lang="de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CH" sz="1600" u="none" strike="noStrike">
                          <a:effectLst/>
                        </a:rPr>
                        <a:t>Enge Jürgen</a:t>
                      </a:r>
                      <a:endParaRPr lang="de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0" marR="7370" marT="7370" marB="0" anchor="ctr"/>
                </a:tc>
                <a:extLst>
                  <a:ext uri="{0D108BD9-81ED-4DB2-BD59-A6C34878D82A}">
                    <a16:rowId xmlns:a16="http://schemas.microsoft.com/office/drawing/2014/main" val="1190098165"/>
                  </a:ext>
                </a:extLst>
              </a:tr>
              <a:tr h="248559">
                <a:tc>
                  <a:txBody>
                    <a:bodyPr/>
                    <a:lstStyle/>
                    <a:p>
                      <a:pPr algn="l" fontAlgn="ctr"/>
                      <a:r>
                        <a:rPr lang="de-CH" sz="1600" u="none" strike="noStrike" dirty="0" err="1">
                          <a:effectLst/>
                        </a:rPr>
                        <a:t>Veya</a:t>
                      </a:r>
                      <a:r>
                        <a:rPr lang="de-CH" sz="1600" u="none" strike="noStrike" dirty="0">
                          <a:effectLst/>
                        </a:rPr>
                        <a:t> Anne-Lise</a:t>
                      </a:r>
                      <a:endParaRPr lang="de-CH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CH" sz="1600" u="none" strike="noStrike">
                          <a:effectLst/>
                        </a:rPr>
                        <a:t>Köppel Doris</a:t>
                      </a:r>
                      <a:endParaRPr lang="de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0" marR="7370" marT="7370" marB="0" anchor="ctr"/>
                </a:tc>
                <a:extLst>
                  <a:ext uri="{0D108BD9-81ED-4DB2-BD59-A6C34878D82A}">
                    <a16:rowId xmlns:a16="http://schemas.microsoft.com/office/drawing/2014/main" val="291626665"/>
                  </a:ext>
                </a:extLst>
              </a:tr>
              <a:tr h="248559">
                <a:tc>
                  <a:txBody>
                    <a:bodyPr/>
                    <a:lstStyle/>
                    <a:p>
                      <a:pPr algn="l" fontAlgn="ctr"/>
                      <a:r>
                        <a:rPr lang="de-CH" sz="1600" u="none" strike="noStrike" dirty="0">
                          <a:effectLst/>
                        </a:rPr>
                        <a:t>Vilas Cécile</a:t>
                      </a:r>
                      <a:endParaRPr lang="de-CH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CH" sz="1600" u="none" strike="noStrike">
                          <a:effectLst/>
                        </a:rPr>
                        <a:t>Leimgruber Yvonne</a:t>
                      </a:r>
                      <a:endParaRPr lang="de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0" marR="7370" marT="7370" marB="0" anchor="ctr"/>
                </a:tc>
                <a:extLst>
                  <a:ext uri="{0D108BD9-81ED-4DB2-BD59-A6C34878D82A}">
                    <a16:rowId xmlns:a16="http://schemas.microsoft.com/office/drawing/2014/main" val="2716612816"/>
                  </a:ext>
                </a:extLst>
              </a:tr>
              <a:tr h="248559">
                <a:tc>
                  <a:txBody>
                    <a:bodyPr/>
                    <a:lstStyle/>
                    <a:p>
                      <a:pPr algn="l" fontAlgn="ctr"/>
                      <a:r>
                        <a:rPr lang="de-CH" sz="1600" u="none" strike="noStrike">
                          <a:effectLst/>
                        </a:rPr>
                        <a:t>Vlad Petra</a:t>
                      </a:r>
                      <a:endParaRPr lang="de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CH" sz="1600" u="none" strike="noStrike">
                          <a:effectLst/>
                        </a:rPr>
                        <a:t>Mattmann Beat</a:t>
                      </a:r>
                      <a:endParaRPr lang="de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0" marR="7370" marT="7370" marB="0" anchor="ctr"/>
                </a:tc>
                <a:extLst>
                  <a:ext uri="{0D108BD9-81ED-4DB2-BD59-A6C34878D82A}">
                    <a16:rowId xmlns:a16="http://schemas.microsoft.com/office/drawing/2014/main" val="1725455588"/>
                  </a:ext>
                </a:extLst>
              </a:tr>
              <a:tr h="248559">
                <a:tc>
                  <a:txBody>
                    <a:bodyPr/>
                    <a:lstStyle/>
                    <a:p>
                      <a:pPr algn="l" fontAlgn="ctr"/>
                      <a:r>
                        <a:rPr lang="de-CH" sz="1600" u="none" strike="noStrike">
                          <a:effectLst/>
                        </a:rPr>
                        <a:t>Vögeli Anna</a:t>
                      </a:r>
                      <a:endParaRPr lang="de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CH" sz="1600" u="none" strike="noStrike">
                          <a:effectLst/>
                        </a:rPr>
                        <a:t>Rauh Felix</a:t>
                      </a:r>
                      <a:endParaRPr lang="de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0" marR="7370" marT="7370" marB="0" anchor="ctr"/>
                </a:tc>
                <a:extLst>
                  <a:ext uri="{0D108BD9-81ED-4DB2-BD59-A6C34878D82A}">
                    <a16:rowId xmlns:a16="http://schemas.microsoft.com/office/drawing/2014/main" val="4002456219"/>
                  </a:ext>
                </a:extLst>
              </a:tr>
              <a:tr h="248559">
                <a:tc>
                  <a:txBody>
                    <a:bodyPr/>
                    <a:lstStyle/>
                    <a:p>
                      <a:pPr algn="l" fontAlgn="ctr"/>
                      <a:r>
                        <a:rPr lang="de-CH" sz="1600" u="none" strike="noStrike">
                          <a:effectLst/>
                        </a:rPr>
                        <a:t> </a:t>
                      </a:r>
                      <a:endParaRPr lang="de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CH" sz="1600" u="none" strike="noStrike">
                          <a:effectLst/>
                        </a:rPr>
                        <a:t>Rickenbacher Markus</a:t>
                      </a:r>
                      <a:endParaRPr lang="de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0" marR="7370" marT="7370" marB="0" anchor="ctr"/>
                </a:tc>
                <a:extLst>
                  <a:ext uri="{0D108BD9-81ED-4DB2-BD59-A6C34878D82A}">
                    <a16:rowId xmlns:a16="http://schemas.microsoft.com/office/drawing/2014/main" val="666965587"/>
                  </a:ext>
                </a:extLst>
              </a:tr>
              <a:tr h="248559">
                <a:tc>
                  <a:txBody>
                    <a:bodyPr/>
                    <a:lstStyle/>
                    <a:p>
                      <a:pPr algn="l" fontAlgn="ctr"/>
                      <a:r>
                        <a:rPr lang="de-CH" sz="1600" u="none" strike="noStrike">
                          <a:effectLst/>
                        </a:rPr>
                        <a:t> </a:t>
                      </a:r>
                      <a:endParaRPr lang="de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CH" sz="1600" u="none" strike="noStrike">
                          <a:effectLst/>
                        </a:rPr>
                        <a:t>Vogt Ronnie</a:t>
                      </a:r>
                      <a:endParaRPr lang="de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0" marR="7370" marT="7370" marB="0" anchor="ctr"/>
                </a:tc>
                <a:extLst>
                  <a:ext uri="{0D108BD9-81ED-4DB2-BD59-A6C34878D82A}">
                    <a16:rowId xmlns:a16="http://schemas.microsoft.com/office/drawing/2014/main" val="4153480457"/>
                  </a:ext>
                </a:extLst>
              </a:tr>
              <a:tr h="248559">
                <a:tc>
                  <a:txBody>
                    <a:bodyPr/>
                    <a:lstStyle/>
                    <a:p>
                      <a:pPr algn="l" fontAlgn="ctr"/>
                      <a:r>
                        <a:rPr lang="de-CH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de-CH" sz="160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avec</a:t>
                      </a:r>
                      <a:r>
                        <a:rPr lang="de-CH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de-CH" sz="160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badge</a:t>
                      </a:r>
                      <a:r>
                        <a:rPr lang="de-CH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de-CH" sz="160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visiteur</a:t>
                      </a:r>
                      <a:endParaRPr lang="de-CH" sz="16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CH" sz="1600" u="none" strike="noStrike">
                          <a:effectLst/>
                        </a:rPr>
                        <a:t>Wider Urs</a:t>
                      </a:r>
                      <a:endParaRPr lang="de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0" marR="7370" marT="7370" marB="0" anchor="ctr"/>
                </a:tc>
                <a:extLst>
                  <a:ext uri="{0D108BD9-81ED-4DB2-BD59-A6C34878D82A}">
                    <a16:rowId xmlns:a16="http://schemas.microsoft.com/office/drawing/2014/main" val="4263281363"/>
                  </a:ext>
                </a:extLst>
              </a:tr>
              <a:tr h="248559">
                <a:tc>
                  <a:txBody>
                    <a:bodyPr/>
                    <a:lstStyle/>
                    <a:p>
                      <a:pPr algn="l" fontAlgn="ctr"/>
                      <a:r>
                        <a:rPr lang="de-CH" sz="1600" u="none" strike="noStrike" dirty="0">
                          <a:effectLst/>
                        </a:rPr>
                        <a:t> </a:t>
                      </a:r>
                      <a:endParaRPr lang="de-CH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CH" sz="1600" u="none" strike="noStrike">
                          <a:effectLst/>
                        </a:rPr>
                        <a:t>Wiemann Philipp</a:t>
                      </a:r>
                      <a:endParaRPr lang="de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0" marR="7370" marT="7370" marB="0" anchor="ctr"/>
                </a:tc>
                <a:extLst>
                  <a:ext uri="{0D108BD9-81ED-4DB2-BD59-A6C34878D82A}">
                    <a16:rowId xmlns:a16="http://schemas.microsoft.com/office/drawing/2014/main" val="1062278642"/>
                  </a:ext>
                </a:extLst>
              </a:tr>
              <a:tr h="248559">
                <a:tc>
                  <a:txBody>
                    <a:bodyPr/>
                    <a:lstStyle/>
                    <a:p>
                      <a:pPr algn="l" fontAlgn="ctr"/>
                      <a:r>
                        <a:rPr lang="de-CH" sz="1600" u="none" strike="noStrike">
                          <a:effectLst/>
                        </a:rPr>
                        <a:t> </a:t>
                      </a:r>
                      <a:endParaRPr lang="de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CH" sz="1600" u="none" strike="noStrike">
                          <a:effectLst/>
                        </a:rPr>
                        <a:t> </a:t>
                      </a:r>
                      <a:endParaRPr lang="de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0" marR="7370" marT="7370" marB="0" anchor="ctr"/>
                </a:tc>
                <a:extLst>
                  <a:ext uri="{0D108BD9-81ED-4DB2-BD59-A6C34878D82A}">
                    <a16:rowId xmlns:a16="http://schemas.microsoft.com/office/drawing/2014/main" val="2904244947"/>
                  </a:ext>
                </a:extLst>
              </a:tr>
              <a:tr h="248559">
                <a:tc>
                  <a:txBody>
                    <a:bodyPr/>
                    <a:lstStyle/>
                    <a:p>
                      <a:pPr algn="l" fontAlgn="ctr"/>
                      <a:r>
                        <a:rPr lang="de-CH" sz="1600" u="none" strike="noStrike">
                          <a:effectLst/>
                        </a:rPr>
                        <a:t> </a:t>
                      </a:r>
                      <a:endParaRPr lang="de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0" marR="7370" marT="737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CH" sz="1600" u="none" strike="noStrike">
                          <a:effectLst/>
                        </a:rPr>
                        <a:t> </a:t>
                      </a:r>
                      <a:endParaRPr lang="de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0" marR="7370" marT="7370" marB="0" anchor="ctr"/>
                </a:tc>
                <a:extLst>
                  <a:ext uri="{0D108BD9-81ED-4DB2-BD59-A6C34878D82A}">
                    <a16:rowId xmlns:a16="http://schemas.microsoft.com/office/drawing/2014/main" val="4120568833"/>
                  </a:ext>
                </a:extLst>
              </a:tr>
              <a:tr h="248559">
                <a:tc>
                  <a:txBody>
                    <a:bodyPr/>
                    <a:lstStyle/>
                    <a:p>
                      <a:pPr algn="l" fontAlgn="b"/>
                      <a:r>
                        <a:rPr lang="de-CH" sz="1600" u="none" strike="noStrike" dirty="0">
                          <a:effectLst/>
                        </a:rPr>
                        <a:t> </a:t>
                      </a:r>
                      <a:endParaRPr lang="de-CH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0" marR="7370" marT="73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1600" u="none" strike="noStrike" dirty="0">
                          <a:effectLst/>
                        </a:rPr>
                        <a:t> </a:t>
                      </a:r>
                      <a:endParaRPr lang="de-CH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70" marR="7370" marT="7370" marB="0" anchor="b"/>
                </a:tc>
                <a:extLst>
                  <a:ext uri="{0D108BD9-81ED-4DB2-BD59-A6C34878D82A}">
                    <a16:rowId xmlns:a16="http://schemas.microsoft.com/office/drawing/2014/main" val="3322919447"/>
                  </a:ext>
                </a:extLst>
              </a:tr>
            </a:tbl>
          </a:graphicData>
        </a:graphic>
      </p:graphicFrame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DF28B6AA-3626-49F5-99B3-EAA9608ADD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161012"/>
              </p:ext>
            </p:extLst>
          </p:nvPr>
        </p:nvGraphicFramePr>
        <p:xfrm>
          <a:off x="5610946" y="1839592"/>
          <a:ext cx="6230732" cy="38061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06532">
                  <a:extLst>
                    <a:ext uri="{9D8B030D-6E8A-4147-A177-3AD203B41FA5}">
                      <a16:colId xmlns:a16="http://schemas.microsoft.com/office/drawing/2014/main" val="3304087755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977933752"/>
                    </a:ext>
                  </a:extLst>
                </a:gridCol>
              </a:tblGrid>
              <a:tr h="312420">
                <a:tc>
                  <a:txBody>
                    <a:bodyPr/>
                    <a:lstStyle/>
                    <a:p>
                      <a:pPr algn="l" fontAlgn="ctr"/>
                      <a:r>
                        <a:rPr lang="de-CH" sz="1600" b="1" u="none" strike="noStrike" dirty="0">
                          <a:effectLst/>
                        </a:rPr>
                        <a:t>Workshop 3 - Friedrich Dürrenmatt M021</a:t>
                      </a:r>
                      <a:endParaRPr lang="de-CH" sz="16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u="none" strike="noStrike" dirty="0">
                          <a:effectLst/>
                        </a:rPr>
                        <a:t>Workshop 4 - Patricia Highsmith A380</a:t>
                      </a:r>
                      <a:endParaRPr lang="en-US" sz="16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81152914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fontAlgn="ctr"/>
                      <a:r>
                        <a:rPr lang="de-CH" sz="1600" u="none" strike="noStrike" dirty="0">
                          <a:solidFill>
                            <a:srgbClr val="92D050"/>
                          </a:solidFill>
                          <a:effectLst/>
                        </a:rPr>
                        <a:t> Parterre (dieser Raum)</a:t>
                      </a:r>
                      <a:endParaRPr lang="de-CH" sz="1600" b="0" i="0" u="none" strike="noStrike" dirty="0">
                        <a:solidFill>
                          <a:srgbClr val="92D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CH" sz="1600" u="none" strike="noStrike" dirty="0">
                          <a:solidFill>
                            <a:srgbClr val="92D050"/>
                          </a:solidFill>
                          <a:effectLst/>
                        </a:rPr>
                        <a:t> 3. Stock / 3ième </a:t>
                      </a:r>
                      <a:r>
                        <a:rPr lang="de-CH" sz="1600" u="none" strike="noStrike" dirty="0" err="1">
                          <a:solidFill>
                            <a:srgbClr val="92D050"/>
                          </a:solidFill>
                          <a:effectLst/>
                        </a:rPr>
                        <a:t>étage</a:t>
                      </a:r>
                      <a:endParaRPr lang="de-CH" sz="1600" b="0" i="0" u="none" strike="noStrike" dirty="0">
                        <a:solidFill>
                          <a:srgbClr val="92D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25591338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sng" strike="noStrike" dirty="0">
                          <a:effectLst/>
                        </a:rPr>
                        <a:t>Contesse </a:t>
                      </a:r>
                      <a:r>
                        <a:rPr lang="fr-FR" sz="1600" u="sng" strike="noStrike" dirty="0" err="1">
                          <a:effectLst/>
                        </a:rPr>
                        <a:t>Eloï</a:t>
                      </a:r>
                      <a:r>
                        <a:rPr lang="fr-FR" sz="1600" u="sng" strike="noStrike" dirty="0">
                          <a:effectLst/>
                        </a:rPr>
                        <a:t> / </a:t>
                      </a:r>
                      <a:r>
                        <a:rPr lang="fr-FR" sz="1600" u="sng" strike="noStrike" dirty="0" err="1">
                          <a:effectLst/>
                        </a:rPr>
                        <a:t>Dobler</a:t>
                      </a:r>
                      <a:r>
                        <a:rPr lang="fr-FR" sz="1600" u="sng" strike="noStrike" dirty="0">
                          <a:effectLst/>
                        </a:rPr>
                        <a:t> Cécile / </a:t>
                      </a:r>
                      <a:r>
                        <a:rPr lang="fr-FR" sz="1600" u="sng" strike="noStrike" dirty="0" err="1">
                          <a:effectLst/>
                        </a:rPr>
                        <a:t>Féjoz</a:t>
                      </a:r>
                      <a:r>
                        <a:rPr lang="fr-FR" sz="1600" u="sng" strike="noStrike" dirty="0">
                          <a:effectLst/>
                        </a:rPr>
                        <a:t> Sylvain</a:t>
                      </a:r>
                      <a:endParaRPr lang="fr-FR" sz="16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CH" sz="1600" u="sng" strike="noStrike" dirty="0">
                          <a:effectLst/>
                        </a:rPr>
                        <a:t>Robin François</a:t>
                      </a:r>
                      <a:endParaRPr lang="de-CH" sz="1600" b="1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80529605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fontAlgn="b"/>
                      <a:r>
                        <a:rPr lang="de-CH" sz="1600" u="none" strike="noStrike">
                          <a:effectLst/>
                        </a:rPr>
                        <a:t>Beguelin Sylvie</a:t>
                      </a:r>
                      <a:endParaRPr lang="de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CH" sz="1600" u="none" strike="noStrike">
                          <a:effectLst/>
                        </a:rPr>
                        <a:t>Fournier Theo</a:t>
                      </a:r>
                      <a:endParaRPr lang="de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50068149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fontAlgn="b"/>
                      <a:r>
                        <a:rPr lang="de-CH" sz="1600" u="none" strike="noStrike">
                          <a:effectLst/>
                        </a:rPr>
                        <a:t>Grin Sarah</a:t>
                      </a:r>
                      <a:endParaRPr lang="de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CH" sz="1600" u="none" strike="noStrike">
                          <a:effectLst/>
                        </a:rPr>
                        <a:t>Holzer Christian</a:t>
                      </a:r>
                      <a:endParaRPr lang="de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23749794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fontAlgn="b"/>
                      <a:r>
                        <a:rPr lang="de-CH" sz="1600" u="none" strike="noStrike">
                          <a:effectLst/>
                        </a:rPr>
                        <a:t>Holzer Christian</a:t>
                      </a:r>
                      <a:endParaRPr lang="de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CH" sz="1600" u="none" strike="noStrike">
                          <a:effectLst/>
                        </a:rPr>
                        <a:t>Michel Ralph</a:t>
                      </a:r>
                      <a:endParaRPr lang="de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9802148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fontAlgn="b"/>
                      <a:r>
                        <a:rPr lang="de-CH" sz="1600" u="none" strike="noStrike">
                          <a:effectLst/>
                        </a:rPr>
                        <a:t>Noirjean Martine</a:t>
                      </a:r>
                      <a:endParaRPr lang="de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CH" sz="1600" u="none" strike="noStrike">
                          <a:effectLst/>
                        </a:rPr>
                        <a:t>Rérat-Oeuvray Géraldine</a:t>
                      </a:r>
                      <a:endParaRPr lang="de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05514733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fontAlgn="b"/>
                      <a:r>
                        <a:rPr lang="de-CH" sz="1600" u="none" strike="noStrike">
                          <a:effectLst/>
                        </a:rPr>
                        <a:t> </a:t>
                      </a:r>
                      <a:endParaRPr lang="de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CH" sz="1600" u="none" strike="noStrike">
                          <a:effectLst/>
                        </a:rPr>
                        <a:t>Rochat Rebecca</a:t>
                      </a:r>
                      <a:endParaRPr lang="de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36370760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fontAlgn="b"/>
                      <a:r>
                        <a:rPr lang="de-CH" sz="1600" u="none" strike="noStrike">
                          <a:effectLst/>
                        </a:rPr>
                        <a:t> </a:t>
                      </a:r>
                      <a:endParaRPr lang="de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1600" u="none" strike="noStrike">
                          <a:effectLst/>
                        </a:rPr>
                        <a:t> </a:t>
                      </a:r>
                      <a:endParaRPr lang="de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8313113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fontAlgn="b"/>
                      <a:r>
                        <a:rPr lang="de-CH" sz="1600" u="none" strike="noStrike">
                          <a:effectLst/>
                        </a:rPr>
                        <a:t> </a:t>
                      </a:r>
                      <a:endParaRPr lang="de-CH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CH" sz="1600" u="none" strike="noStrike" dirty="0">
                          <a:effectLst/>
                        </a:rPr>
                        <a:t> </a:t>
                      </a:r>
                      <a:endParaRPr lang="de-CH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12108638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 fontAlgn="b"/>
                      <a:r>
                        <a:rPr lang="de-CH" sz="1600" u="none" strike="noStrike" dirty="0">
                          <a:effectLst/>
                        </a:rPr>
                        <a:t> </a:t>
                      </a:r>
                      <a:endParaRPr lang="de-CH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600" u="none" strike="noStrike" dirty="0">
                          <a:effectLst/>
                        </a:rPr>
                        <a:t> </a:t>
                      </a:r>
                      <a:r>
                        <a:rPr lang="de-CH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de-CH" sz="160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avec</a:t>
                      </a:r>
                      <a:r>
                        <a:rPr lang="de-CH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de-CH" sz="160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badge</a:t>
                      </a:r>
                      <a:r>
                        <a:rPr lang="de-CH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de-CH" sz="160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visiteur</a:t>
                      </a:r>
                      <a:endParaRPr lang="de-CH" sz="16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975372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7414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9C0CE3-5C06-459B-9351-0D6D4C8C5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Schlussplenum / </a:t>
            </a:r>
            <a:r>
              <a:rPr lang="de-CH" dirty="0" err="1"/>
              <a:t>Plénière</a:t>
            </a:r>
            <a:r>
              <a:rPr lang="de-CH" dirty="0"/>
              <a:t> finale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A4F3ED0-A336-40DF-BBD7-328140A2F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l">
              <a:buNone/>
            </a:pPr>
            <a:r>
              <a:rPr lang="de-CH" dirty="0"/>
              <a:t>1. offene Fragen aus den Workshops / </a:t>
            </a:r>
            <a:r>
              <a:rPr lang="fr-FR" i="1" dirty="0"/>
              <a:t>questions ouvertes des ateliers</a:t>
            </a:r>
          </a:p>
          <a:p>
            <a:pPr marL="0" indent="0" algn="l">
              <a:buNone/>
            </a:pPr>
            <a:endParaRPr lang="fr-FR" dirty="0"/>
          </a:p>
          <a:p>
            <a:pPr marL="0" indent="0">
              <a:buNone/>
            </a:pPr>
            <a:r>
              <a:rPr lang="de-CH" dirty="0"/>
              <a:t>2. Anliegen an die AG </a:t>
            </a:r>
            <a:r>
              <a:rPr lang="de-CH" dirty="0" err="1"/>
              <a:t>Digirep</a:t>
            </a:r>
            <a:r>
              <a:rPr lang="de-CH" dirty="0"/>
              <a:t> oder die SKKB / </a:t>
            </a:r>
          </a:p>
          <a:p>
            <a:pPr marL="0" indent="0">
              <a:buNone/>
            </a:pPr>
            <a:r>
              <a:rPr lang="fr-FR" i="1" dirty="0"/>
              <a:t>Demandes adressées au GT </a:t>
            </a:r>
            <a:r>
              <a:rPr lang="fr-FR" i="1" dirty="0" err="1"/>
              <a:t>Digirep</a:t>
            </a:r>
            <a:r>
              <a:rPr lang="fr-FR" i="1" dirty="0"/>
              <a:t> ou à la CSCB</a:t>
            </a:r>
            <a:endParaRPr lang="de-CH" i="1" dirty="0"/>
          </a:p>
          <a:p>
            <a:pPr marL="0" indent="0" algn="l">
              <a:buNone/>
            </a:pPr>
            <a:endParaRPr lang="de-CH" dirty="0"/>
          </a:p>
          <a:p>
            <a:pPr marL="0" indent="0" algn="l">
              <a:buNone/>
            </a:pPr>
            <a:r>
              <a:rPr lang="de-CH" b="1" dirty="0"/>
              <a:t>3. «I like», «I </a:t>
            </a:r>
            <a:r>
              <a:rPr lang="de-CH" b="1" dirty="0" err="1"/>
              <a:t>wish</a:t>
            </a:r>
            <a:r>
              <a:rPr lang="de-CH" b="1" dirty="0"/>
              <a:t>»</a:t>
            </a:r>
          </a:p>
          <a:p>
            <a:r>
              <a:rPr lang="de-CH" dirty="0"/>
              <a:t>Was hat Ihnen gefallen? / </a:t>
            </a:r>
            <a:r>
              <a:rPr lang="fr-FR" i="1" dirty="0"/>
              <a:t>Qu'est-ce qui vous a plu ?</a:t>
            </a:r>
          </a:p>
          <a:p>
            <a:r>
              <a:rPr lang="de-CH" dirty="0"/>
              <a:t>Was wünschen Sie sich? / </a:t>
            </a:r>
            <a:r>
              <a:rPr lang="fr-FR" i="1" dirty="0"/>
              <a:t>Qu'est-ce que vous souhaitez ?</a:t>
            </a:r>
          </a:p>
          <a:p>
            <a:pPr marL="0" indent="0" algn="l">
              <a:buNone/>
            </a:pPr>
            <a:endParaRPr lang="de-CH" dirty="0"/>
          </a:p>
          <a:p>
            <a:pPr marL="0" indent="0" algn="l">
              <a:buNone/>
            </a:pPr>
            <a:r>
              <a:rPr lang="de-CH" sz="2400" dirty="0"/>
              <a:t>Auf Zettel schreiben und beim Hinausgehen an Pinnwand heften. /</a:t>
            </a:r>
          </a:p>
          <a:p>
            <a:pPr marL="0" indent="0" algn="l">
              <a:buNone/>
            </a:pPr>
            <a:r>
              <a:rPr lang="fr-FR" sz="2400" i="1" dirty="0"/>
              <a:t>Écrire sur un papier et l'accrocher au paperboard en sortant.</a:t>
            </a:r>
            <a:endParaRPr lang="de-CH" sz="2400" i="1" dirty="0"/>
          </a:p>
        </p:txBody>
      </p:sp>
    </p:spTree>
    <p:extLst>
      <p:ext uri="{BB962C8B-B14F-4D97-AF65-F5344CB8AC3E}">
        <p14:creationId xmlns:p14="http://schemas.microsoft.com/office/powerpoint/2010/main" val="4280507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174FEC-169C-40FA-99CF-6303880EC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956" y="2766218"/>
            <a:ext cx="10515600" cy="1325563"/>
          </a:xfrm>
        </p:spPr>
        <p:txBody>
          <a:bodyPr/>
          <a:lstStyle/>
          <a:p>
            <a:r>
              <a:rPr lang="de-CH" dirty="0"/>
              <a:t>Gute Heimreise! / </a:t>
            </a:r>
            <a:r>
              <a:rPr lang="fr-FR" dirty="0"/>
              <a:t>Bon retour à la maison !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215246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4FEC7CDA-A75C-475E-91BB-28D611124670}" vid="{9929A8DE-BDB2-415D-ADFE-DDECAC969A63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E28E56E0A5124D9746F2F63E250A5B" ma:contentTypeVersion="17" ma:contentTypeDescription="Create a new document." ma:contentTypeScope="" ma:versionID="09717722fde115ff69a6afad9534cd49">
  <xsd:schema xmlns:xsd="http://www.w3.org/2001/XMLSchema" xmlns:xs="http://www.w3.org/2001/XMLSchema" xmlns:p="http://schemas.microsoft.com/office/2006/metadata/properties" xmlns:ns2="6b0daa1f-51d1-45ec-9531-8473d785a6f4" xmlns:ns3="5b2daeab-bc3a-45ec-b624-a2591c7a734e" targetNamespace="http://schemas.microsoft.com/office/2006/metadata/properties" ma:root="true" ma:fieldsID="db3a08c7a5a2611d488c12fba68ae238" ns2:_="" ns3:_="">
    <xsd:import namespace="6b0daa1f-51d1-45ec-9531-8473d785a6f4"/>
    <xsd:import namespace="5b2daeab-bc3a-45ec-b624-a2591c7a734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0daa1f-51d1-45ec-9531-8473d785a6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8ce99ab-e86c-498e-ac27-92c97467731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2daeab-bc3a-45ec-b624-a2591c7a734e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5d10b37-8c14-468d-b25f-de83512288e0}" ma:internalName="TaxCatchAll" ma:showField="CatchAllData" ma:web="5b2daeab-bc3a-45ec-b624-a2591c7a734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7B58812-2548-4707-B224-A559C9250DAA}"/>
</file>

<file path=customXml/itemProps2.xml><?xml version="1.0" encoding="utf-8"?>
<ds:datastoreItem xmlns:ds="http://schemas.openxmlformats.org/officeDocument/2006/customXml" ds:itemID="{BA2BDCB7-0338-4816-8530-A1F25F02E250}"/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500</Words>
  <Application>Microsoft Office PowerPoint</Application>
  <PresentationFormat>Breitbild</PresentationFormat>
  <Paragraphs>110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Office</vt:lpstr>
      <vt:lpstr>«Digitale Langzeitarchivierung»  «Archivage numérique  à long terme»</vt:lpstr>
      <vt:lpstr>Vielen Dank an… / Merci beaucoup pour…</vt:lpstr>
      <vt:lpstr>AG DigiRep</vt:lpstr>
      <vt:lpstr>Input-Referate, Workshops</vt:lpstr>
      <vt:lpstr>Programm (e)</vt:lpstr>
      <vt:lpstr>Workshops / Ateliers</vt:lpstr>
      <vt:lpstr>Schlussplenum / Plénière finale</vt:lpstr>
      <vt:lpstr>Gute Heimreise! / Bon retour à la maison !</vt:lpstr>
    </vt:vector>
  </TitlesOfParts>
  <Company>Bundesverwaltung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Nepfer Matthias NB</dc:creator>
  <cp:lastModifiedBy>Nepfer Matthias NB</cp:lastModifiedBy>
  <cp:revision>13</cp:revision>
  <dcterms:created xsi:type="dcterms:W3CDTF">2023-08-30T11:23:41Z</dcterms:created>
  <dcterms:modified xsi:type="dcterms:W3CDTF">2023-08-31T09:32:18Z</dcterms:modified>
</cp:coreProperties>
</file>